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2" r:id="rId2"/>
    <p:sldId id="256" r:id="rId3"/>
    <p:sldId id="314" r:id="rId4"/>
    <p:sldId id="315" r:id="rId5"/>
    <p:sldId id="317" r:id="rId6"/>
    <p:sldId id="318" r:id="rId7"/>
    <p:sldId id="319" r:id="rId8"/>
    <p:sldId id="320" r:id="rId9"/>
    <p:sldId id="321" r:id="rId10"/>
    <p:sldId id="322" r:id="rId11"/>
    <p:sldId id="323" r:id="rId12"/>
    <p:sldId id="324" r:id="rId13"/>
    <p:sldId id="325" r:id="rId14"/>
    <p:sldId id="326" r:id="rId15"/>
    <p:sldId id="327" r:id="rId16"/>
    <p:sldId id="328" r:id="rId17"/>
    <p:sldId id="32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2DFC6-CDE0-47AA-BD18-711BDC1BB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B79608-0769-4A4F-B138-020EA0E77D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D5BDD8-AA65-4C6D-9F51-A35C964AC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56D9E-FD6B-472F-9C8D-283C61ADE54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D9C8BF-5647-46B2-A873-4399692B4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502A0E-FCFB-48A3-98BB-ECCC94C6A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2B307-7611-40CD-A63E-77BF377ED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19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CEBFE-125F-47BE-9B5C-46A5ABABF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564485-F2CD-4EEF-AD34-A45FEF4D98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F744D-7E47-41D3-8893-008B03CA3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56D9E-FD6B-472F-9C8D-283C61ADE54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343E8-70AF-46C0-8892-E555E3D21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78A5E-8F29-422A-9D2F-21C460B51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2B307-7611-40CD-A63E-77BF377ED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194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D57446-03AA-45B8-AD35-9909FA52A8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3F8B77-7309-41D0-8411-E596FA0366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4ABBA-E51B-4A85-A5D5-AAA3D9AC2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56D9E-FD6B-472F-9C8D-283C61ADE54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38E7B-7FA9-4FE8-93C3-1271F8E2A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B5370A-E43C-4EAC-B1D3-FCD6D89E6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2B307-7611-40CD-A63E-77BF377ED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936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3C9A5-05EE-4EE8-9907-336E47199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D16D0-9993-4FAA-BF05-18A35B51BA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40B30E-B3B2-470F-B012-883320455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56D9E-FD6B-472F-9C8D-283C61ADE54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6E5AA2-5B2B-4152-958C-942C97C8C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F4490-CB9C-4B07-B939-79FBB688E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2B307-7611-40CD-A63E-77BF377ED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561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D5003-FEF9-4B40-BC8B-1D1787C5F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EE0F4-5B46-4DCC-8E04-A8B697D41D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3B730A-DF89-4399-BEC0-C84BE48C7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56D9E-FD6B-472F-9C8D-283C61ADE54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2C6F6-2996-4A94-A910-303E18A58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D7579-8032-48A3-B6EB-65EC46D7E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2B307-7611-40CD-A63E-77BF377ED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036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42E7A-D61C-4362-AB7C-B5D328EC0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46F42-BB67-4D8A-AC0A-DEC0F44981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66C2D1-786B-4B28-8876-7D2507DBA6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DCF06-D84B-430C-9759-56782CA7B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56D9E-FD6B-472F-9C8D-283C61ADE54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B82C29-AF57-459F-8BF1-EB07D4DA9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49B5C5-E4CC-4B0C-991F-F89AF14ED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2B307-7611-40CD-A63E-77BF377ED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281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DA39C-0BB1-4B28-A046-EAFDD7442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AA854-258A-4AF3-96AB-A66CBEE115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E669A3-D141-4402-A676-BCED317EBE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F8503B-E2E2-463A-9FF0-2E0852328F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77956-0442-4C4E-84A8-85C35E5DAE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41C882-9FEF-4B51-B9CC-D8AA4BE8C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56D9E-FD6B-472F-9C8D-283C61ADE54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030EF1-6267-421A-9C9D-92698DAA1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F16F40-176F-445F-A241-01FF456AD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2B307-7611-40CD-A63E-77BF377ED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06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4F0DF-B519-4646-86B8-665DE5549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51ED2D-5A8A-46E1-9D00-FF38AA5AB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56D9E-FD6B-472F-9C8D-283C61ADE54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0C8019-A0B1-4851-A3A3-BB77D7E06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3C35D-8871-426D-ADFA-73C89BAC4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2B307-7611-40CD-A63E-77BF377ED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146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92D910-7F5E-4CE3-A17D-26679EA8D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56D9E-FD6B-472F-9C8D-283C61ADE54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70FA29-11E0-466C-AEDB-A030928BD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FAF9DC-1B09-4D14-B3FB-DDA92D5C0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2B307-7611-40CD-A63E-77BF377ED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090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59EE7-345C-4590-AE0E-B82C58B59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EB48E-AE59-4E8F-BBA8-E30F4D2EB0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95C329-BF23-4BA4-95F8-C8644EAC48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A554B4-F13B-4F4A-8E0D-E19CA5E12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56D9E-FD6B-472F-9C8D-283C61ADE54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1E5CCD-B25B-4117-9769-12D68A289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070EBD-05DE-440B-A87C-F419812C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2B307-7611-40CD-A63E-77BF377ED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452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11CEF-034D-4E95-BDE4-FF452067D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20FCB0-A4F1-47F1-A9A4-29CB3D0349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D3CF51-0E6C-4A6A-8649-ABAB3ADE57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5DE1E7-F2B4-4CE9-B0C8-ABD61AE30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56D9E-FD6B-472F-9C8D-283C61ADE54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547349-347E-4D96-A723-37F4654AD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E8A932-023E-462B-B356-307BD909F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2B307-7611-40CD-A63E-77BF377ED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196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98EBFD-70C8-4D7A-A39E-F7369C9E0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5799CF-EAE8-46D6-8C1D-61F844A91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BB0F02-7008-4356-82EE-A8BE5F5E2B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56D9E-FD6B-472F-9C8D-283C61ADE54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57AFA0-74CE-40D7-B3E7-3FE77AC1EE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3E8-B407-4804-A77B-224B54CB62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52B307-7611-40CD-A63E-77BF377ED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318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3.png"/><Relationship Id="rId7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8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231" y="216816"/>
            <a:ext cx="11547835" cy="643850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" y="216816"/>
            <a:ext cx="11525250" cy="60769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20132" y="3195687"/>
            <a:ext cx="4760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Analysis of sales data of Amazon 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61913" y="1300899"/>
            <a:ext cx="57786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SQL Capstone Project Overview</a:t>
            </a:r>
          </a:p>
          <a:p>
            <a:r>
              <a:rPr lang="en-US" sz="1600" b="1" dirty="0">
                <a:solidFill>
                  <a:schemeClr val="bg1"/>
                </a:solidFill>
              </a:rPr>
              <a:t>Data Science</a:t>
            </a:r>
          </a:p>
        </p:txBody>
      </p:sp>
      <p:sp>
        <p:nvSpPr>
          <p:cNvPr id="6" name="Text Placeholder 8"/>
          <p:cNvSpPr txBox="1"/>
          <p:nvPr/>
        </p:nvSpPr>
        <p:spPr>
          <a:xfrm>
            <a:off x="820132" y="4039055"/>
            <a:ext cx="1327724" cy="2784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>
                <a:solidFill>
                  <a:schemeClr val="bg1"/>
                </a:solidFill>
              </a:rPr>
              <a:t>Dhilip Prakash 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231" y="216816"/>
            <a:ext cx="11547835" cy="643850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42" y="127261"/>
            <a:ext cx="11915480" cy="65227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53" y="832112"/>
            <a:ext cx="5687507" cy="14291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81" y="3082565"/>
            <a:ext cx="138260" cy="89581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60075" y="216535"/>
            <a:ext cx="11639694" cy="65227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457200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872CA2-FE3B-4396-87A6-A368216218A7}"/>
              </a:ext>
            </a:extLst>
          </p:cNvPr>
          <p:cNvSpPr/>
          <p:nvPr/>
        </p:nvSpPr>
        <p:spPr>
          <a:xfrm>
            <a:off x="411642" y="387857"/>
            <a:ext cx="27463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II. Product Analysis </a:t>
            </a:r>
          </a:p>
          <a:p>
            <a:pPr marL="800100" lvl="1" indent="-342900" fontAlgn="base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1BA121-3DE7-4DA5-9F90-802ACD3439C7}"/>
              </a:ext>
            </a:extLst>
          </p:cNvPr>
          <p:cNvSpPr/>
          <p:nvPr/>
        </p:nvSpPr>
        <p:spPr>
          <a:xfrm>
            <a:off x="292231" y="838154"/>
            <a:ext cx="4825886" cy="2868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/>
            <a:r>
              <a:rPr lang="en-US" dirty="0"/>
              <a:t>10. Which product line incurred the highest Value Added Tax?</a:t>
            </a:r>
          </a:p>
          <a:p>
            <a:pPr lvl="0" fontAlgn="base"/>
            <a:endParaRPr lang="en-US" dirty="0"/>
          </a:p>
          <a:p>
            <a:pPr lvl="0" fontAlgn="base"/>
            <a:r>
              <a:rPr lang="en-US" dirty="0"/>
              <a:t>11. For each product line, add a column indicating "Good" if its sales are above average, otherwise "Bad."</a:t>
            </a:r>
          </a:p>
          <a:p>
            <a:pPr lvl="0" fontAlgn="base"/>
            <a:endParaRPr lang="en-US" dirty="0"/>
          </a:p>
          <a:p>
            <a:pPr lvl="0" fontAlgn="base"/>
            <a:r>
              <a:rPr lang="en-US" dirty="0"/>
              <a:t>12. Identify the branch that exceeded the average number of products sold.</a:t>
            </a:r>
          </a:p>
          <a:p>
            <a:pPr lvl="0" fontAlgn="base">
              <a:lnSpc>
                <a:spcPct val="107000"/>
              </a:lnSpc>
              <a:spcAft>
                <a:spcPts val="0"/>
              </a:spcAft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088F432-33EB-408E-8706-A77064653F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7102" y="216535"/>
            <a:ext cx="6476047" cy="2109247"/>
          </a:xfrm>
          <a:prstGeom prst="rect">
            <a:avLst/>
          </a:prstGeom>
        </p:spPr>
      </p:pic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24360BCF-4A7A-4352-8E79-2E3E7F4E4D5F}"/>
              </a:ext>
            </a:extLst>
          </p:cNvPr>
          <p:cNvSpPr/>
          <p:nvPr/>
        </p:nvSpPr>
        <p:spPr>
          <a:xfrm>
            <a:off x="10572268" y="1546674"/>
            <a:ext cx="80588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Q10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C75992E-CB1B-42D7-8E75-9A58484B6B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0324" y="2373815"/>
            <a:ext cx="6389602" cy="4281509"/>
          </a:xfrm>
          <a:prstGeom prst="rect">
            <a:avLst/>
          </a:prstGeom>
        </p:spPr>
      </p:pic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8D3CDE9B-CE14-4B8C-BFAB-F8F04BA729B1}"/>
              </a:ext>
            </a:extLst>
          </p:cNvPr>
          <p:cNvSpPr/>
          <p:nvPr/>
        </p:nvSpPr>
        <p:spPr>
          <a:xfrm>
            <a:off x="10572268" y="5387139"/>
            <a:ext cx="80588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Q11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7D6A100-FA44-4713-A0DC-2F9C71152C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959" y="3466431"/>
            <a:ext cx="5193704" cy="2868542"/>
          </a:xfrm>
          <a:prstGeom prst="rect">
            <a:avLst/>
          </a:prstGeom>
        </p:spPr>
      </p:pic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ABCEF6C6-4AF1-4B70-BC57-CC12404FF810}"/>
              </a:ext>
            </a:extLst>
          </p:cNvPr>
          <p:cNvSpPr/>
          <p:nvPr/>
        </p:nvSpPr>
        <p:spPr>
          <a:xfrm>
            <a:off x="4088199" y="5600406"/>
            <a:ext cx="813739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Q12</a:t>
            </a:r>
          </a:p>
        </p:txBody>
      </p:sp>
    </p:spTree>
    <p:extLst>
      <p:ext uri="{BB962C8B-B14F-4D97-AF65-F5344CB8AC3E}">
        <p14:creationId xmlns:p14="http://schemas.microsoft.com/office/powerpoint/2010/main" val="3548559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231" y="216816"/>
            <a:ext cx="11547835" cy="643850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42" y="14137"/>
            <a:ext cx="11915480" cy="65227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53" y="832112"/>
            <a:ext cx="5687507" cy="14291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81" y="3082565"/>
            <a:ext cx="138260" cy="89581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60075" y="216535"/>
            <a:ext cx="11639694" cy="65227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457200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872CA2-FE3B-4396-87A6-A368216218A7}"/>
              </a:ext>
            </a:extLst>
          </p:cNvPr>
          <p:cNvSpPr/>
          <p:nvPr/>
        </p:nvSpPr>
        <p:spPr>
          <a:xfrm>
            <a:off x="411642" y="387857"/>
            <a:ext cx="27463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II. Product Analysis </a:t>
            </a:r>
          </a:p>
          <a:p>
            <a:pPr marL="800100" lvl="1" indent="-342900" fontAlgn="base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1BA121-3DE7-4DA5-9F90-802ACD3439C7}"/>
              </a:ext>
            </a:extLst>
          </p:cNvPr>
          <p:cNvSpPr/>
          <p:nvPr/>
        </p:nvSpPr>
        <p:spPr>
          <a:xfrm>
            <a:off x="292231" y="838154"/>
            <a:ext cx="5058390" cy="2591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/>
            <a:r>
              <a:rPr lang="en-US" dirty="0"/>
              <a:t>13. Which product line is most frequently associated with each gender?</a:t>
            </a:r>
          </a:p>
          <a:p>
            <a:pPr lvl="0" fontAlgn="base"/>
            <a:endParaRPr lang="en-US" dirty="0"/>
          </a:p>
          <a:p>
            <a:pPr lvl="0" fontAlgn="base"/>
            <a:r>
              <a:rPr lang="en-US" dirty="0"/>
              <a:t>14. Calculate the average rating for each product line.</a:t>
            </a:r>
          </a:p>
          <a:p>
            <a:pPr lvl="0" fontAlgn="base"/>
            <a:endParaRPr lang="en-US" dirty="0"/>
          </a:p>
          <a:p>
            <a:pPr lvl="0" fontAlgn="base"/>
            <a:r>
              <a:rPr lang="en-US" dirty="0"/>
              <a:t>15. Count the sales occurrences for each time of day on every weekday.</a:t>
            </a:r>
          </a:p>
          <a:p>
            <a:pPr lvl="0" fontAlgn="base">
              <a:lnSpc>
                <a:spcPct val="107000"/>
              </a:lnSpc>
              <a:spcAft>
                <a:spcPts val="0"/>
              </a:spcAft>
            </a:pPr>
            <a:endParaRPr lang="en-US" dirty="0"/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24360BCF-4A7A-4352-8E79-2E3E7F4E4D5F}"/>
              </a:ext>
            </a:extLst>
          </p:cNvPr>
          <p:cNvSpPr/>
          <p:nvPr/>
        </p:nvSpPr>
        <p:spPr>
          <a:xfrm>
            <a:off x="10572268" y="1546674"/>
            <a:ext cx="80588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Q13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5A8F00-7125-4B14-A356-0AA9A8169D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2154" y="116056"/>
            <a:ext cx="6063718" cy="91621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D0D378E-7383-44AE-9AD6-6D052E46B6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37551" y="1032275"/>
            <a:ext cx="3007608" cy="259841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35F8299-FB79-44CA-93E3-FFCCE87DCD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56405" y="3795375"/>
            <a:ext cx="6039467" cy="2538545"/>
          </a:xfrm>
          <a:prstGeom prst="rect">
            <a:avLst/>
          </a:prstGeom>
        </p:spPr>
      </p:pic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0B50FC6E-EE28-4CF1-9AD7-34608390288D}"/>
              </a:ext>
            </a:extLst>
          </p:cNvPr>
          <p:cNvSpPr/>
          <p:nvPr/>
        </p:nvSpPr>
        <p:spPr>
          <a:xfrm>
            <a:off x="10572268" y="5387139"/>
            <a:ext cx="80588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Q14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16FF1D7-08B9-4202-B13A-61A0BE2D482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697" y="3189504"/>
            <a:ext cx="5432018" cy="3144416"/>
          </a:xfrm>
          <a:prstGeom prst="rect">
            <a:avLst/>
          </a:prstGeom>
        </p:spPr>
      </p:pic>
      <p:sp>
        <p:nvSpPr>
          <p:cNvPr id="22" name="Flowchart: Connector 21">
            <a:extLst>
              <a:ext uri="{FF2B5EF4-FFF2-40B4-BE49-F238E27FC236}">
                <a16:creationId xmlns:a16="http://schemas.microsoft.com/office/drawing/2014/main" id="{BFF9E2D9-2C29-4047-9255-30409A8EF468}"/>
              </a:ext>
            </a:extLst>
          </p:cNvPr>
          <p:cNvSpPr/>
          <p:nvPr/>
        </p:nvSpPr>
        <p:spPr>
          <a:xfrm>
            <a:off x="4088199" y="5638114"/>
            <a:ext cx="813739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Q15</a:t>
            </a:r>
          </a:p>
        </p:txBody>
      </p:sp>
    </p:spTree>
    <p:extLst>
      <p:ext uri="{BB962C8B-B14F-4D97-AF65-F5344CB8AC3E}">
        <p14:creationId xmlns:p14="http://schemas.microsoft.com/office/powerpoint/2010/main" val="1448214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231" y="216816"/>
            <a:ext cx="11547835" cy="643850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11" y="134235"/>
            <a:ext cx="11915480" cy="65227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53" y="832112"/>
            <a:ext cx="5687507" cy="14291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81" y="3082565"/>
            <a:ext cx="138260" cy="89581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60075" y="216535"/>
            <a:ext cx="11639694" cy="65227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457200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872CA2-FE3B-4396-87A6-A368216218A7}"/>
              </a:ext>
            </a:extLst>
          </p:cNvPr>
          <p:cNvSpPr/>
          <p:nvPr/>
        </p:nvSpPr>
        <p:spPr>
          <a:xfrm>
            <a:off x="-65987" y="250781"/>
            <a:ext cx="27463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III. Customer Analysis </a:t>
            </a:r>
          </a:p>
          <a:p>
            <a:pPr marL="800100" lvl="1" indent="-342900" fontAlgn="base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1BA121-3DE7-4DA5-9F90-802ACD3439C7}"/>
              </a:ext>
            </a:extLst>
          </p:cNvPr>
          <p:cNvSpPr/>
          <p:nvPr/>
        </p:nvSpPr>
        <p:spPr>
          <a:xfrm>
            <a:off x="292231" y="838154"/>
            <a:ext cx="5058390" cy="2591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/>
            <a:r>
              <a:rPr lang="en-US" dirty="0"/>
              <a:t>16. Identify the customer type contributing the highest revenue.</a:t>
            </a:r>
          </a:p>
          <a:p>
            <a:pPr lvl="0" fontAlgn="base"/>
            <a:endParaRPr lang="en-US" dirty="0"/>
          </a:p>
          <a:p>
            <a:pPr lvl="0" fontAlgn="base"/>
            <a:r>
              <a:rPr lang="en-US" dirty="0"/>
              <a:t>17. Determine the city with the highest VAT percentage.</a:t>
            </a:r>
          </a:p>
          <a:p>
            <a:endParaRPr lang="en-US" dirty="0"/>
          </a:p>
          <a:p>
            <a:r>
              <a:rPr lang="en-US" dirty="0"/>
              <a:t>18. Identify the customer type with the highest VAT payments</a:t>
            </a:r>
          </a:p>
          <a:p>
            <a:pPr lvl="0" fontAlgn="base">
              <a:lnSpc>
                <a:spcPct val="107000"/>
              </a:lnSpc>
              <a:spcAft>
                <a:spcPts val="0"/>
              </a:spcAft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1A79997-FF86-42A2-A101-99484C4C25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557" y="118670"/>
            <a:ext cx="5605800" cy="2793356"/>
          </a:xfrm>
          <a:prstGeom prst="rect">
            <a:avLst/>
          </a:prstGeom>
        </p:spPr>
      </p:pic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FEE73FA9-2669-493D-9EA2-66BA0F659508}"/>
              </a:ext>
            </a:extLst>
          </p:cNvPr>
          <p:cNvSpPr/>
          <p:nvPr/>
        </p:nvSpPr>
        <p:spPr>
          <a:xfrm>
            <a:off x="9883219" y="2261236"/>
            <a:ext cx="80588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Q16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9F9D863-7833-48EA-AEE7-F40A45E283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557" y="3189839"/>
            <a:ext cx="5605800" cy="2855750"/>
          </a:xfrm>
          <a:prstGeom prst="rect">
            <a:avLst/>
          </a:prstGeom>
        </p:spPr>
      </p:pic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BF0D13F9-90CB-4772-91AA-6FFB3D265E9A}"/>
              </a:ext>
            </a:extLst>
          </p:cNvPr>
          <p:cNvSpPr/>
          <p:nvPr/>
        </p:nvSpPr>
        <p:spPr>
          <a:xfrm>
            <a:off x="10062328" y="5249599"/>
            <a:ext cx="80588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Q17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A7E273E-388E-479C-9DF0-11B3869F6E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8322" y="3200119"/>
            <a:ext cx="5966526" cy="2855750"/>
          </a:xfrm>
          <a:prstGeom prst="rect">
            <a:avLst/>
          </a:prstGeom>
        </p:spPr>
      </p:pic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1485BCA0-8EBA-47E3-A52E-6A4CEE977802}"/>
              </a:ext>
            </a:extLst>
          </p:cNvPr>
          <p:cNvSpPr/>
          <p:nvPr/>
        </p:nvSpPr>
        <p:spPr>
          <a:xfrm>
            <a:off x="4536882" y="5187981"/>
            <a:ext cx="813739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Q18</a:t>
            </a:r>
          </a:p>
        </p:txBody>
      </p:sp>
    </p:spTree>
    <p:extLst>
      <p:ext uri="{BB962C8B-B14F-4D97-AF65-F5344CB8AC3E}">
        <p14:creationId xmlns:p14="http://schemas.microsoft.com/office/powerpoint/2010/main" val="205390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231" y="216816"/>
            <a:ext cx="11547835" cy="643850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11" y="58820"/>
            <a:ext cx="11915480" cy="65227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53" y="832112"/>
            <a:ext cx="5687507" cy="14291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81" y="3082565"/>
            <a:ext cx="138260" cy="89581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60075" y="216535"/>
            <a:ext cx="11639694" cy="65227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457200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872CA2-FE3B-4396-87A6-A368216218A7}"/>
              </a:ext>
            </a:extLst>
          </p:cNvPr>
          <p:cNvSpPr/>
          <p:nvPr/>
        </p:nvSpPr>
        <p:spPr>
          <a:xfrm>
            <a:off x="-65987" y="250781"/>
            <a:ext cx="27463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III. Customer Analysis </a:t>
            </a:r>
          </a:p>
          <a:p>
            <a:pPr marL="800100" lvl="1" indent="-342900" fontAlgn="base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1BA121-3DE7-4DA5-9F90-802ACD3439C7}"/>
              </a:ext>
            </a:extLst>
          </p:cNvPr>
          <p:cNvSpPr/>
          <p:nvPr/>
        </p:nvSpPr>
        <p:spPr>
          <a:xfrm>
            <a:off x="292231" y="838154"/>
            <a:ext cx="5058390" cy="2591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/>
            <a:r>
              <a:rPr lang="en-US" dirty="0"/>
              <a:t>19. What is the count of </a:t>
            </a:r>
            <a:r>
              <a:rPr lang="en-US" b="1" dirty="0"/>
              <a:t>distinct customer types </a:t>
            </a:r>
            <a:r>
              <a:rPr lang="en-US" dirty="0"/>
              <a:t>in the dataset?</a:t>
            </a:r>
          </a:p>
          <a:p>
            <a:pPr lvl="0" fontAlgn="base"/>
            <a:endParaRPr lang="en-US" dirty="0"/>
          </a:p>
          <a:p>
            <a:pPr lvl="0" fontAlgn="base"/>
            <a:r>
              <a:rPr lang="en-US" dirty="0"/>
              <a:t>20. What is the count of </a:t>
            </a:r>
            <a:r>
              <a:rPr lang="en-US" b="1" dirty="0"/>
              <a:t>distinct payment methods</a:t>
            </a:r>
            <a:r>
              <a:rPr lang="en-US" dirty="0"/>
              <a:t> in the dataset?</a:t>
            </a:r>
          </a:p>
          <a:p>
            <a:pPr lvl="0" fontAlgn="base"/>
            <a:endParaRPr lang="en-US" dirty="0"/>
          </a:p>
          <a:p>
            <a:pPr lvl="0" fontAlgn="base"/>
            <a:r>
              <a:rPr lang="en-US" dirty="0"/>
              <a:t>21. Which </a:t>
            </a:r>
            <a:r>
              <a:rPr lang="en-US" b="1" dirty="0"/>
              <a:t>customer type </a:t>
            </a:r>
            <a:r>
              <a:rPr lang="en-US" dirty="0"/>
              <a:t>occurs most frequently?</a:t>
            </a:r>
          </a:p>
          <a:p>
            <a:pPr lvl="0" fontAlgn="base"/>
            <a:endParaRPr lang="en-US" dirty="0"/>
          </a:p>
          <a:p>
            <a:pPr lvl="0" fontAlgn="base">
              <a:lnSpc>
                <a:spcPct val="107000"/>
              </a:lnSpc>
              <a:spcAft>
                <a:spcPts val="0"/>
              </a:spcAft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2B2126-FE0E-4A55-A528-23AF2372C4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557" y="159511"/>
            <a:ext cx="5605800" cy="3013693"/>
          </a:xfrm>
          <a:prstGeom prst="rect">
            <a:avLst/>
          </a:prstGeom>
        </p:spPr>
      </p:pic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6743E396-775A-4086-812A-971A4EB23574}"/>
              </a:ext>
            </a:extLst>
          </p:cNvPr>
          <p:cNvSpPr/>
          <p:nvPr/>
        </p:nvSpPr>
        <p:spPr>
          <a:xfrm>
            <a:off x="10513921" y="1742762"/>
            <a:ext cx="80588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Q19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A72D158-D28B-47C8-BA34-73C040F2DB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3978" y="3684795"/>
            <a:ext cx="5596379" cy="2442631"/>
          </a:xfrm>
          <a:prstGeom prst="rect">
            <a:avLst/>
          </a:prstGeom>
        </p:spPr>
      </p:pic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57B27A3E-6118-4FB2-B703-8AAA151A59D0}"/>
              </a:ext>
            </a:extLst>
          </p:cNvPr>
          <p:cNvSpPr/>
          <p:nvPr/>
        </p:nvSpPr>
        <p:spPr>
          <a:xfrm>
            <a:off x="10359499" y="4518678"/>
            <a:ext cx="80588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Q20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D236594-6137-4582-B34E-89D056686E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6953" y="3703647"/>
            <a:ext cx="5959048" cy="2412603"/>
          </a:xfrm>
          <a:prstGeom prst="rect">
            <a:avLst/>
          </a:prstGeom>
        </p:spPr>
      </p:pic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057C8F8D-56C1-4D8B-BB77-32F4039610F0}"/>
              </a:ext>
            </a:extLst>
          </p:cNvPr>
          <p:cNvSpPr/>
          <p:nvPr/>
        </p:nvSpPr>
        <p:spPr>
          <a:xfrm>
            <a:off x="4755266" y="4476237"/>
            <a:ext cx="813739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Q21</a:t>
            </a:r>
          </a:p>
        </p:txBody>
      </p:sp>
    </p:spTree>
    <p:extLst>
      <p:ext uri="{BB962C8B-B14F-4D97-AF65-F5344CB8AC3E}">
        <p14:creationId xmlns:p14="http://schemas.microsoft.com/office/powerpoint/2010/main" val="11482822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231" y="216816"/>
            <a:ext cx="11547835" cy="643850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08" y="84424"/>
            <a:ext cx="11915480" cy="65227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53" y="832112"/>
            <a:ext cx="5687507" cy="14291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81" y="3082565"/>
            <a:ext cx="138260" cy="89581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60075" y="216535"/>
            <a:ext cx="11639694" cy="65227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457200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872CA2-FE3B-4396-87A6-A368216218A7}"/>
              </a:ext>
            </a:extLst>
          </p:cNvPr>
          <p:cNvSpPr/>
          <p:nvPr/>
        </p:nvSpPr>
        <p:spPr>
          <a:xfrm>
            <a:off x="-65987" y="250781"/>
            <a:ext cx="27463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III. Customer Analysis </a:t>
            </a:r>
          </a:p>
          <a:p>
            <a:pPr marL="800100" lvl="1" indent="-342900" fontAlgn="base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1BA121-3DE7-4DA5-9F90-802ACD3439C7}"/>
              </a:ext>
            </a:extLst>
          </p:cNvPr>
          <p:cNvSpPr/>
          <p:nvPr/>
        </p:nvSpPr>
        <p:spPr>
          <a:xfrm>
            <a:off x="292231" y="795519"/>
            <a:ext cx="5058390" cy="2868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/>
            <a:r>
              <a:rPr lang="en-US" dirty="0"/>
              <a:t>22. Identify the customer type with the highest purchase frequency.</a:t>
            </a:r>
          </a:p>
          <a:p>
            <a:pPr lvl="0" fontAlgn="base"/>
            <a:endParaRPr lang="en-US" dirty="0"/>
          </a:p>
          <a:p>
            <a:pPr lvl="0" fontAlgn="base"/>
            <a:r>
              <a:rPr lang="en-US" dirty="0"/>
              <a:t>23. Determine the predominant gender among customers.</a:t>
            </a:r>
          </a:p>
          <a:p>
            <a:pPr lvl="0" fontAlgn="base"/>
            <a:endParaRPr lang="en-US" dirty="0"/>
          </a:p>
          <a:p>
            <a:pPr lvl="0" fontAlgn="base"/>
            <a:r>
              <a:rPr lang="en-US" dirty="0"/>
              <a:t>24. Examine the distribution of genders within each branch.</a:t>
            </a:r>
          </a:p>
          <a:p>
            <a:pPr lvl="0" fontAlgn="base"/>
            <a:endParaRPr lang="en-US" dirty="0"/>
          </a:p>
          <a:p>
            <a:pPr lvl="0" fontAlgn="base">
              <a:lnSpc>
                <a:spcPct val="107000"/>
              </a:lnSpc>
              <a:spcAft>
                <a:spcPts val="0"/>
              </a:spcAft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FC515E-4D97-4577-A54F-42D9731DFB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1310" y="223003"/>
            <a:ext cx="5959048" cy="2793573"/>
          </a:xfrm>
          <a:prstGeom prst="rect">
            <a:avLst/>
          </a:prstGeom>
        </p:spPr>
      </p:pic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FA429616-F93D-4957-843F-60D44023AA1F}"/>
              </a:ext>
            </a:extLst>
          </p:cNvPr>
          <p:cNvSpPr/>
          <p:nvPr/>
        </p:nvSpPr>
        <p:spPr>
          <a:xfrm>
            <a:off x="9956556" y="1361657"/>
            <a:ext cx="80588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Q22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F2587F-EB6E-4EC9-9BCD-E426F3D176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35344" y="3169614"/>
            <a:ext cx="6036878" cy="2689584"/>
          </a:xfrm>
          <a:prstGeom prst="rect">
            <a:avLst/>
          </a:prstGeom>
        </p:spPr>
      </p:pic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2F8768A6-4AF7-4F52-9660-893A8A7EB14E}"/>
              </a:ext>
            </a:extLst>
          </p:cNvPr>
          <p:cNvSpPr/>
          <p:nvPr/>
        </p:nvSpPr>
        <p:spPr>
          <a:xfrm>
            <a:off x="10359498" y="5142180"/>
            <a:ext cx="80588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Q23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C26D391-F969-4BDF-8E1D-48BFBE52B4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8606" y="3169613"/>
            <a:ext cx="5570660" cy="2689585"/>
          </a:xfrm>
          <a:prstGeom prst="rect">
            <a:avLst/>
          </a:prstGeom>
        </p:spPr>
      </p:pic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58605505-303A-4646-8571-86B940C1A0C7}"/>
              </a:ext>
            </a:extLst>
          </p:cNvPr>
          <p:cNvSpPr/>
          <p:nvPr/>
        </p:nvSpPr>
        <p:spPr>
          <a:xfrm>
            <a:off x="4151951" y="5009403"/>
            <a:ext cx="813739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Q24</a:t>
            </a:r>
          </a:p>
        </p:txBody>
      </p:sp>
    </p:spTree>
    <p:extLst>
      <p:ext uri="{BB962C8B-B14F-4D97-AF65-F5344CB8AC3E}">
        <p14:creationId xmlns:p14="http://schemas.microsoft.com/office/powerpoint/2010/main" val="6066204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231" y="216816"/>
            <a:ext cx="11547835" cy="643850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08" y="46716"/>
            <a:ext cx="11915480" cy="65227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53" y="832112"/>
            <a:ext cx="5687507" cy="14291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81" y="3082565"/>
            <a:ext cx="138260" cy="89581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60075" y="216535"/>
            <a:ext cx="11639694" cy="65227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457200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872CA2-FE3B-4396-87A6-A368216218A7}"/>
              </a:ext>
            </a:extLst>
          </p:cNvPr>
          <p:cNvSpPr/>
          <p:nvPr/>
        </p:nvSpPr>
        <p:spPr>
          <a:xfrm>
            <a:off x="-65987" y="250781"/>
            <a:ext cx="27463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III. Customer Analysis </a:t>
            </a:r>
          </a:p>
          <a:p>
            <a:pPr marL="800100" lvl="1" indent="-342900" fontAlgn="base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1BA121-3DE7-4DA5-9F90-802ACD3439C7}"/>
              </a:ext>
            </a:extLst>
          </p:cNvPr>
          <p:cNvSpPr/>
          <p:nvPr/>
        </p:nvSpPr>
        <p:spPr>
          <a:xfrm>
            <a:off x="292231" y="795519"/>
            <a:ext cx="5058390" cy="2868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/>
            <a:r>
              <a:rPr lang="en-US" dirty="0"/>
              <a:t>25. Identify the time of day when customers provide the most ratings.</a:t>
            </a:r>
          </a:p>
          <a:p>
            <a:pPr lvl="0" fontAlgn="base"/>
            <a:endParaRPr lang="en-US" dirty="0"/>
          </a:p>
          <a:p>
            <a:pPr lvl="0" fontAlgn="base"/>
            <a:r>
              <a:rPr lang="en-US" dirty="0"/>
              <a:t>26. Determine the time of day with the highest customer ratings for each branch.</a:t>
            </a:r>
          </a:p>
          <a:p>
            <a:pPr lvl="0" fontAlgn="base"/>
            <a:endParaRPr lang="en-US" dirty="0"/>
          </a:p>
          <a:p>
            <a:pPr lvl="0" fontAlgn="base"/>
            <a:r>
              <a:rPr lang="en-US" dirty="0"/>
              <a:t>27. Identify the day of the week with the highest average ratings.</a:t>
            </a:r>
          </a:p>
          <a:p>
            <a:pPr lvl="0" fontAlgn="base"/>
            <a:endParaRPr lang="en-US" dirty="0"/>
          </a:p>
          <a:p>
            <a:pPr lvl="0" fontAlgn="base">
              <a:lnSpc>
                <a:spcPct val="107000"/>
              </a:lnSpc>
              <a:spcAft>
                <a:spcPts val="0"/>
              </a:spcAft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CAEC24-FA0E-4712-8D22-3A192850C5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5344" y="171473"/>
            <a:ext cx="6004722" cy="2866030"/>
          </a:xfrm>
          <a:prstGeom prst="rect">
            <a:avLst/>
          </a:prstGeom>
        </p:spPr>
      </p:pic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A177D5A6-1B82-4DF2-A711-73FB62FA38AC}"/>
              </a:ext>
            </a:extLst>
          </p:cNvPr>
          <p:cNvSpPr/>
          <p:nvPr/>
        </p:nvSpPr>
        <p:spPr>
          <a:xfrm>
            <a:off x="9956555" y="1848680"/>
            <a:ext cx="80588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Q25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5EB1E91-2347-4F86-9A6D-4B59D750EB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51422" y="3162260"/>
            <a:ext cx="6002678" cy="2944414"/>
          </a:xfrm>
          <a:prstGeom prst="rect">
            <a:avLst/>
          </a:prstGeom>
        </p:spPr>
      </p:pic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168CAFF7-8E43-4B2E-BF21-7E2236EAF320}"/>
              </a:ext>
            </a:extLst>
          </p:cNvPr>
          <p:cNvSpPr/>
          <p:nvPr/>
        </p:nvSpPr>
        <p:spPr>
          <a:xfrm>
            <a:off x="10359498" y="5142180"/>
            <a:ext cx="80588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Q26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E53A0BC-6E35-4017-B7F4-673E02ACD0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1283" y="3207321"/>
            <a:ext cx="5594470" cy="2855159"/>
          </a:xfrm>
          <a:prstGeom prst="rect">
            <a:avLst/>
          </a:prstGeom>
        </p:spPr>
      </p:pic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95A80869-7C21-4B00-856E-C5284EC94A97}"/>
              </a:ext>
            </a:extLst>
          </p:cNvPr>
          <p:cNvSpPr/>
          <p:nvPr/>
        </p:nvSpPr>
        <p:spPr>
          <a:xfrm>
            <a:off x="4363000" y="5304967"/>
            <a:ext cx="813739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Q27</a:t>
            </a:r>
          </a:p>
        </p:txBody>
      </p:sp>
    </p:spTree>
    <p:extLst>
      <p:ext uri="{BB962C8B-B14F-4D97-AF65-F5344CB8AC3E}">
        <p14:creationId xmlns:p14="http://schemas.microsoft.com/office/powerpoint/2010/main" val="3107207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231" y="216816"/>
            <a:ext cx="11547835" cy="643850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11" y="118389"/>
            <a:ext cx="11915480" cy="65227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53" y="832112"/>
            <a:ext cx="5687507" cy="14291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81" y="3082565"/>
            <a:ext cx="138260" cy="89581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60075" y="216535"/>
            <a:ext cx="11639694" cy="65227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457200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872CA2-FE3B-4396-87A6-A368216218A7}"/>
              </a:ext>
            </a:extLst>
          </p:cNvPr>
          <p:cNvSpPr/>
          <p:nvPr/>
        </p:nvSpPr>
        <p:spPr>
          <a:xfrm>
            <a:off x="-65987" y="250781"/>
            <a:ext cx="27463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III. Customer Analysis </a:t>
            </a:r>
          </a:p>
          <a:p>
            <a:pPr marL="800100" lvl="1" indent="-342900" fontAlgn="base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1BA121-3DE7-4DA5-9F90-802ACD3439C7}"/>
              </a:ext>
            </a:extLst>
          </p:cNvPr>
          <p:cNvSpPr/>
          <p:nvPr/>
        </p:nvSpPr>
        <p:spPr>
          <a:xfrm>
            <a:off x="292231" y="795519"/>
            <a:ext cx="5058390" cy="1483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/>
              <a:t>28. Determine the day of the week with the highest average ratings for each branch.</a:t>
            </a:r>
          </a:p>
          <a:p>
            <a:pPr lvl="0" fontAlgn="base"/>
            <a:endParaRPr lang="en-US" dirty="0"/>
          </a:p>
          <a:p>
            <a:pPr lvl="0" fontAlgn="base"/>
            <a:endParaRPr lang="en-US" dirty="0"/>
          </a:p>
          <a:p>
            <a:pPr lvl="0" fontAlgn="base">
              <a:lnSpc>
                <a:spcPct val="107000"/>
              </a:lnSpc>
              <a:spcAft>
                <a:spcPts val="0"/>
              </a:spcAft>
            </a:pPr>
            <a:endParaRPr lang="en-US" dirty="0"/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A177D5A6-1B82-4DF2-A711-73FB62FA38AC}"/>
              </a:ext>
            </a:extLst>
          </p:cNvPr>
          <p:cNvSpPr/>
          <p:nvPr/>
        </p:nvSpPr>
        <p:spPr>
          <a:xfrm>
            <a:off x="9956555" y="1848680"/>
            <a:ext cx="80588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Q25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68B4FB8-CC7B-4CA0-A035-EFC564EF03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9950" y="498457"/>
            <a:ext cx="6829502" cy="3963637"/>
          </a:xfrm>
          <a:prstGeom prst="rect">
            <a:avLst/>
          </a:prstGeom>
        </p:spPr>
      </p:pic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00A84272-50DB-4D03-A400-DC5E473D424A}"/>
              </a:ext>
            </a:extLst>
          </p:cNvPr>
          <p:cNvSpPr/>
          <p:nvPr/>
        </p:nvSpPr>
        <p:spPr>
          <a:xfrm>
            <a:off x="10453766" y="2898051"/>
            <a:ext cx="80588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Q28</a:t>
            </a:r>
          </a:p>
        </p:txBody>
      </p:sp>
    </p:spTree>
    <p:extLst>
      <p:ext uri="{BB962C8B-B14F-4D97-AF65-F5344CB8AC3E}">
        <p14:creationId xmlns:p14="http://schemas.microsoft.com/office/powerpoint/2010/main" val="39560882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231" y="216816"/>
            <a:ext cx="11547835" cy="643850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11" y="118389"/>
            <a:ext cx="11915480" cy="65227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53" y="832112"/>
            <a:ext cx="5687507" cy="14291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81" y="3082565"/>
            <a:ext cx="138260" cy="89581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60075" y="216535"/>
            <a:ext cx="11639694" cy="65227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457200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872CA2-FE3B-4396-87A6-A368216218A7}"/>
              </a:ext>
            </a:extLst>
          </p:cNvPr>
          <p:cNvSpPr/>
          <p:nvPr/>
        </p:nvSpPr>
        <p:spPr>
          <a:xfrm>
            <a:off x="1545997" y="2553366"/>
            <a:ext cx="27463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sz="3600" b="1" u="sng" dirty="0">
                <a:solidFill>
                  <a:schemeClr val="accent1">
                    <a:lumMod val="75000"/>
                  </a:schemeClr>
                </a:solidFill>
              </a:rPr>
              <a:t>Thank You</a:t>
            </a:r>
          </a:p>
          <a:p>
            <a:pPr marL="800100" lvl="1" indent="-342900" fontAlgn="base">
              <a:buFont typeface="+mj-lt"/>
              <a:buAutoNum type="arabicPeriod"/>
            </a:pPr>
            <a:endParaRPr lang="en-US" sz="3600" u="sng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1BA121-3DE7-4DA5-9F90-802ACD3439C7}"/>
              </a:ext>
            </a:extLst>
          </p:cNvPr>
          <p:cNvSpPr/>
          <p:nvPr/>
        </p:nvSpPr>
        <p:spPr>
          <a:xfrm>
            <a:off x="292231" y="795519"/>
            <a:ext cx="5058390" cy="652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/>
            <a:endParaRPr lang="en-US" dirty="0"/>
          </a:p>
          <a:p>
            <a:pPr lvl="0" fontAlgn="base">
              <a:lnSpc>
                <a:spcPct val="107000"/>
              </a:lnSpc>
              <a:spcAft>
                <a:spcPts val="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057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08169C7-66E8-463C-B82A-C69BE2569C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975" y="188536"/>
            <a:ext cx="11962615" cy="6669464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8F6F7D-F251-4F48-9F68-9EA32719C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094590" cy="6858000"/>
          </a:xfrm>
          <a:prstGeom prst="rect">
            <a:avLst/>
          </a:prstGeom>
        </p:spPr>
      </p:pic>
      <p:sp>
        <p:nvSpPr>
          <p:cNvPr id="5" name="TextBox 3">
            <a:extLst>
              <a:ext uri="{FF2B5EF4-FFF2-40B4-BE49-F238E27FC236}">
                <a16:creationId xmlns:a16="http://schemas.microsoft.com/office/drawing/2014/main" id="{A41E563C-5708-417F-8913-E8C6719FCC02}"/>
              </a:ext>
            </a:extLst>
          </p:cNvPr>
          <p:cNvSpPr txBox="1"/>
          <p:nvPr/>
        </p:nvSpPr>
        <p:spPr>
          <a:xfrm>
            <a:off x="424206" y="1427171"/>
            <a:ext cx="11635819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1. Purpose:</a:t>
            </a:r>
          </a:p>
          <a:p>
            <a:r>
              <a:rPr lang="en-US" b="1" dirty="0"/>
              <a:t>	</a:t>
            </a:r>
            <a:r>
              <a:rPr lang="en-US" dirty="0"/>
              <a:t>To understand the different factors that affect sales of the different branches.</a:t>
            </a:r>
          </a:p>
          <a:p>
            <a:endParaRPr lang="en-US" dirty="0"/>
          </a:p>
          <a:p>
            <a:r>
              <a:rPr lang="en-US" b="1" dirty="0"/>
              <a:t>2. About Data:</a:t>
            </a:r>
            <a:endParaRPr lang="en-US" dirty="0"/>
          </a:p>
          <a:p>
            <a:r>
              <a:rPr lang="en-US" dirty="0"/>
              <a:t>	This dataset contains sales transactions from three different branches of Amazon, respectively located in 	Mandalay, Yangon and </a:t>
            </a:r>
            <a:r>
              <a:rPr lang="en-US" dirty="0" err="1"/>
              <a:t>Naypyitaw</a:t>
            </a:r>
            <a:r>
              <a:rPr lang="en-US" dirty="0"/>
              <a:t>. The data contains 17 columns and 1000 rows:</a:t>
            </a:r>
          </a:p>
          <a:p>
            <a:endParaRPr lang="en-US" dirty="0"/>
          </a:p>
          <a:p>
            <a:r>
              <a:rPr lang="en-US" b="1" dirty="0"/>
              <a:t>3. Create a Data base</a:t>
            </a:r>
          </a:p>
          <a:p>
            <a:endParaRPr lang="en-US" b="1" dirty="0"/>
          </a:p>
          <a:p>
            <a:r>
              <a:rPr lang="en-US" b="1" dirty="0"/>
              <a:t>4. Import the dataset using wizard or  create a table ‘Sales’ and insert the values by using the insert script</a:t>
            </a:r>
          </a:p>
          <a:p>
            <a:endParaRPr lang="en-US" b="1" dirty="0"/>
          </a:p>
          <a:p>
            <a:r>
              <a:rPr lang="en-US" b="1" dirty="0"/>
              <a:t>5. Add New Columns</a:t>
            </a:r>
          </a:p>
          <a:p>
            <a:endParaRPr lang="en-US" dirty="0"/>
          </a:p>
          <a:p>
            <a:r>
              <a:rPr lang="en-US" b="1" dirty="0"/>
              <a:t>6. Analysis List</a:t>
            </a:r>
            <a:endParaRPr lang="en-US" dirty="0"/>
          </a:p>
          <a:p>
            <a:pPr marL="800100" lvl="1" indent="-342900" fontAlgn="base">
              <a:buFont typeface="+mj-lt"/>
              <a:buAutoNum type="arabicPeriod"/>
            </a:pPr>
            <a:r>
              <a:rPr lang="en-US" dirty="0"/>
              <a:t>	Product Analysis: </a:t>
            </a:r>
          </a:p>
          <a:p>
            <a:pPr marL="800100" lvl="1" indent="-342900" fontAlgn="base">
              <a:buFont typeface="+mj-lt"/>
              <a:buAutoNum type="arabicPeriod"/>
            </a:pPr>
            <a:r>
              <a:rPr lang="en-US" dirty="0"/>
              <a:t>	Sales Analysis</a:t>
            </a:r>
          </a:p>
          <a:p>
            <a:pPr marL="800100" lvl="1" indent="-342900" fontAlgn="base">
              <a:buFont typeface="+mj-lt"/>
              <a:buAutoNum type="arabicPeriod"/>
            </a:pPr>
            <a:r>
              <a:rPr lang="en-US" dirty="0"/>
              <a:t>	Customer Analysis</a:t>
            </a:r>
          </a:p>
          <a:p>
            <a:pPr lvl="0" fontAlgn="base"/>
            <a:endParaRPr lang="en-US" dirty="0"/>
          </a:p>
          <a:p>
            <a:endParaRPr lang="en-US" b="1" dirty="0"/>
          </a:p>
          <a:p>
            <a:pPr lvl="2" fontAlgn="base"/>
            <a:endParaRPr lang="en-US" dirty="0"/>
          </a:p>
          <a:p>
            <a:pPr fontAlgn="base"/>
            <a:endParaRPr lang="en-US" dirty="0"/>
          </a:p>
          <a:p>
            <a:pPr fontAlgn="base"/>
            <a:endParaRPr lang="en-US" dirty="0"/>
          </a:p>
          <a:p>
            <a:pPr fontAlgn="base"/>
            <a:endParaRPr lang="en-US" dirty="0"/>
          </a:p>
          <a:p>
            <a:pPr marL="1257300" lvl="2" indent="-342900" fontAlgn="base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622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231" y="216816"/>
            <a:ext cx="11547835" cy="643850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19" y="216815"/>
            <a:ext cx="11915480" cy="65227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53" y="832112"/>
            <a:ext cx="5687507" cy="14291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81" y="3082565"/>
            <a:ext cx="138260" cy="89581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60075" y="216535"/>
            <a:ext cx="6368690" cy="65227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b="1" dirty="0">
                <a:sym typeface="+mn-ea"/>
              </a:rPr>
              <a:t>Create a Data base,</a:t>
            </a:r>
          </a:p>
          <a:p>
            <a:endParaRPr lang="en-US" altLang="en-US" b="1" dirty="0">
              <a:sym typeface="+mn-ea"/>
            </a:endParaRPr>
          </a:p>
          <a:p>
            <a:r>
              <a:rPr lang="en-US" altLang="en-US" b="1" dirty="0">
                <a:sym typeface="+mn-ea"/>
              </a:rPr>
              <a:t>STEP - 1 </a:t>
            </a:r>
            <a:r>
              <a:rPr lang="en-US" altLang="en-US" b="1" dirty="0"/>
              <a:t>CREATE A DATABASE</a:t>
            </a:r>
          </a:p>
          <a:p>
            <a:endParaRPr lang="en-US" altLang="en-US" b="1" dirty="0"/>
          </a:p>
          <a:p>
            <a:pPr marL="0" lvl="1" indent="457200"/>
            <a:r>
              <a:rPr lang="en-US" altLang="en-US" b="1" dirty="0">
                <a:sym typeface="+mn-ea"/>
              </a:rPr>
              <a:t>CREATE DATABASE CapStone_Amazon;</a:t>
            </a:r>
            <a:endParaRPr lang="en-US" altLang="en-US" b="1" dirty="0"/>
          </a:p>
          <a:p>
            <a:endParaRPr lang="en-US" altLang="en-US" b="1" dirty="0"/>
          </a:p>
          <a:p>
            <a:endParaRPr lang="en-US" altLang="en-US" b="1" dirty="0"/>
          </a:p>
          <a:p>
            <a:endParaRPr lang="en-US" altLang="en-US" b="1" dirty="0"/>
          </a:p>
          <a:p>
            <a:endParaRPr lang="en-US" altLang="en-US" b="1" dirty="0"/>
          </a:p>
          <a:p>
            <a:endParaRPr lang="en-US" altLang="en-US" b="1" dirty="0"/>
          </a:p>
          <a:p>
            <a:endParaRPr lang="en-US" altLang="en-US" b="1" dirty="0"/>
          </a:p>
          <a:p>
            <a:endParaRPr lang="en-US" altLang="en-US" b="1" dirty="0"/>
          </a:p>
          <a:p>
            <a:pPr indent="457200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95160" y="499621"/>
            <a:ext cx="3629025" cy="590117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3852" y="1842134"/>
            <a:ext cx="5078985" cy="238107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E3B9397-59CF-4B76-A9DC-CBAC62996D03}"/>
              </a:ext>
            </a:extLst>
          </p:cNvPr>
          <p:cNvSpPr/>
          <p:nvPr/>
        </p:nvSpPr>
        <p:spPr>
          <a:xfrm>
            <a:off x="292231" y="4863897"/>
            <a:ext cx="31311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b="1" dirty="0"/>
              <a:t>STEP - 2 CREATE A TABLE SALES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231" y="216816"/>
            <a:ext cx="11547835" cy="643850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19" y="216815"/>
            <a:ext cx="11915480" cy="65227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53" y="832112"/>
            <a:ext cx="5687507" cy="14291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81" y="3082565"/>
            <a:ext cx="138260" cy="89581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60074" y="216535"/>
            <a:ext cx="6932577" cy="65227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altLang="en-US" b="1" dirty="0"/>
              <a:t>STEP - 2 CREATE A TABLE SALES</a:t>
            </a:r>
          </a:p>
          <a:p>
            <a:pPr lvl="1" indent="457200"/>
            <a:r>
              <a:rPr lang="en-US" altLang="en-US" b="1" dirty="0"/>
              <a:t>-- with ADDED NEW COLUMN DAY, MONTH , TimeOfDay</a:t>
            </a:r>
          </a:p>
          <a:p>
            <a:pPr indent="457200"/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181" y="1219872"/>
            <a:ext cx="5635813" cy="39554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C1C307-2996-467A-9CC6-CD7F8AD200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3301" y="1219872"/>
            <a:ext cx="5371518" cy="3955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332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231" y="216816"/>
            <a:ext cx="11547835" cy="643850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19" y="216815"/>
            <a:ext cx="11915480" cy="65227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53" y="832112"/>
            <a:ext cx="5687507" cy="14291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81" y="3082565"/>
            <a:ext cx="138260" cy="89581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60075" y="216535"/>
            <a:ext cx="11639694" cy="65227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altLang="en-US" b="1" dirty="0"/>
              <a:t>STEP – 3 Import data or Generate Insert Script</a:t>
            </a:r>
          </a:p>
          <a:p>
            <a:endParaRPr lang="en-US" altLang="en-US" b="1" dirty="0"/>
          </a:p>
          <a:p>
            <a:r>
              <a:rPr lang="en-US" altLang="en-US" b="1" dirty="0"/>
              <a:t>	3.1 Using the Import Wizard, to import the data source file to MySQL</a:t>
            </a:r>
          </a:p>
          <a:p>
            <a:r>
              <a:rPr lang="en-US" altLang="en-US" b="1" dirty="0"/>
              <a:t>	3.2 Generate a Insert Script to insert the values to the Table</a:t>
            </a:r>
          </a:p>
          <a:p>
            <a:endParaRPr lang="en-US" altLang="en-US" b="1" dirty="0"/>
          </a:p>
          <a:p>
            <a:endParaRPr lang="en-US" altLang="en-US" b="1" dirty="0"/>
          </a:p>
          <a:p>
            <a:pPr lvl="1" indent="457200"/>
            <a:r>
              <a:rPr lang="en-US" altLang="en-US" b="1" dirty="0"/>
              <a:t>3.2 Convert the excel data into a insert script</a:t>
            </a:r>
          </a:p>
          <a:p>
            <a:pPr indent="457200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37F56B1-9E87-41CC-8A76-9A31EBE6C3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1473" y="2571377"/>
            <a:ext cx="7890234" cy="3454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149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231" y="216816"/>
            <a:ext cx="11547835" cy="643850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19" y="188534"/>
            <a:ext cx="11915480" cy="65227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53" y="832112"/>
            <a:ext cx="5687507" cy="14291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81" y="3082565"/>
            <a:ext cx="138260" cy="89581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60075" y="216535"/>
            <a:ext cx="11639694" cy="65227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457200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872CA2-FE3B-4396-87A6-A368216218A7}"/>
              </a:ext>
            </a:extLst>
          </p:cNvPr>
          <p:cNvSpPr/>
          <p:nvPr/>
        </p:nvSpPr>
        <p:spPr>
          <a:xfrm>
            <a:off x="820132" y="729561"/>
            <a:ext cx="73152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Analysis List</a:t>
            </a:r>
          </a:p>
          <a:p>
            <a:endParaRPr lang="en-US" dirty="0"/>
          </a:p>
          <a:p>
            <a:pPr marL="800100" lvl="1" indent="-342900" fontAlgn="base">
              <a:buFont typeface="+mj-lt"/>
              <a:buAutoNum type="arabicPeriod"/>
            </a:pPr>
            <a:r>
              <a:rPr lang="en-US" dirty="0"/>
              <a:t>	Product Analysis </a:t>
            </a:r>
          </a:p>
          <a:p>
            <a:pPr marL="800100" lvl="1" indent="-342900" fontAlgn="base">
              <a:buFont typeface="+mj-lt"/>
              <a:buAutoNum type="arabicPeriod"/>
            </a:pPr>
            <a:r>
              <a:rPr lang="en-US" dirty="0"/>
              <a:t>	Sales Analysis</a:t>
            </a:r>
          </a:p>
          <a:p>
            <a:pPr marL="800100" lvl="1" indent="-342900" fontAlgn="base">
              <a:buFont typeface="+mj-lt"/>
              <a:buAutoNum type="arabicPeriod"/>
            </a:pPr>
            <a:r>
              <a:rPr lang="en-US" dirty="0"/>
              <a:t>	Customer Analysis</a:t>
            </a:r>
          </a:p>
          <a:p>
            <a:pPr marL="800100" lvl="1" indent="-342900" fontAlgn="base">
              <a:buFont typeface="+mj-lt"/>
              <a:buAutoNum type="arabicPeriod"/>
            </a:pPr>
            <a:endParaRPr lang="en-US" dirty="0"/>
          </a:p>
          <a:p>
            <a:pPr marL="800100" lvl="1" indent="-342900" fontAlgn="base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419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231" y="216816"/>
            <a:ext cx="11547835" cy="643850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41" y="216535"/>
            <a:ext cx="11915480" cy="65227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53" y="593889"/>
            <a:ext cx="5687507" cy="16673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81" y="3082565"/>
            <a:ext cx="138260" cy="89581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60075" y="216535"/>
            <a:ext cx="11639694" cy="65227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457200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872CA2-FE3B-4396-87A6-A368216218A7}"/>
              </a:ext>
            </a:extLst>
          </p:cNvPr>
          <p:cNvSpPr/>
          <p:nvPr/>
        </p:nvSpPr>
        <p:spPr>
          <a:xfrm>
            <a:off x="292231" y="1150069"/>
            <a:ext cx="5803769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/>
            <a:r>
              <a:rPr lang="en-US" dirty="0"/>
              <a:t>1. What is the count of </a:t>
            </a:r>
            <a:r>
              <a:rPr lang="en-US" b="1" dirty="0"/>
              <a:t>distinct cities </a:t>
            </a:r>
            <a:r>
              <a:rPr lang="en-US" dirty="0"/>
              <a:t>in the dataset?</a:t>
            </a:r>
          </a:p>
          <a:p>
            <a:pPr lvl="0" fontAlgn="base"/>
            <a:endParaRPr lang="en-US" sz="1600" dirty="0"/>
          </a:p>
          <a:p>
            <a:pPr lvl="0" fontAlgn="base"/>
            <a:endParaRPr lang="en-US" sz="1600" dirty="0"/>
          </a:p>
          <a:p>
            <a:pPr lvl="0" fontAlgn="base"/>
            <a:r>
              <a:rPr lang="en-US" dirty="0"/>
              <a:t>2. For each branch, what is the corresponding </a:t>
            </a:r>
            <a:r>
              <a:rPr lang="en-US" b="1" dirty="0"/>
              <a:t>city</a:t>
            </a:r>
            <a:r>
              <a:rPr lang="en-US" dirty="0"/>
              <a:t>?</a:t>
            </a:r>
          </a:p>
          <a:p>
            <a:pPr lvl="0" fontAlgn="base"/>
            <a:endParaRPr lang="en-US" sz="1600" dirty="0"/>
          </a:p>
          <a:p>
            <a:pPr lvl="0" fontAlgn="base"/>
            <a:endParaRPr lang="en-US" sz="1600" dirty="0"/>
          </a:p>
          <a:p>
            <a:pPr lvl="0" fontAlgn="base"/>
            <a:r>
              <a:rPr lang="en-US" dirty="0"/>
              <a:t>3. What is the count of </a:t>
            </a:r>
            <a:r>
              <a:rPr lang="en-US" b="1" dirty="0"/>
              <a:t>distinct product lines </a:t>
            </a:r>
            <a:r>
              <a:rPr lang="en-US" dirty="0"/>
              <a:t>in the dataset?</a:t>
            </a:r>
            <a:endParaRPr lang="en-US" sz="1600" dirty="0"/>
          </a:p>
          <a:p>
            <a:pPr marL="800100" lvl="1" indent="-342900" fontAlgn="base">
              <a:buFont typeface="+mj-lt"/>
              <a:buAutoNum type="arabicPeriod"/>
            </a:pPr>
            <a:endParaRPr lang="en-US" dirty="0"/>
          </a:p>
          <a:p>
            <a:pPr marL="800100" lvl="1" indent="-342900" fontAlgn="base">
              <a:buFont typeface="+mj-lt"/>
              <a:buAutoNum type="arabicPeriod"/>
            </a:pPr>
            <a:endParaRPr lang="en-US" dirty="0"/>
          </a:p>
          <a:p>
            <a:pPr lvl="1" fontAlgn="base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EAA608-72B7-472E-88B4-65104C9ABFA2}"/>
              </a:ext>
            </a:extLst>
          </p:cNvPr>
          <p:cNvSpPr/>
          <p:nvPr/>
        </p:nvSpPr>
        <p:spPr>
          <a:xfrm>
            <a:off x="389641" y="498777"/>
            <a:ext cx="15024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Sales 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0488A6-5F77-4B2C-9D3A-AC97C1FC91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9736" y="274529"/>
            <a:ext cx="5803769" cy="28080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5398B15-D1E5-4D91-99D6-5D6EDA272B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5385" y="3140279"/>
            <a:ext cx="5781261" cy="361893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135F63A-A553-430C-A92E-999FD7D9C1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2529" y="3177677"/>
            <a:ext cx="5745310" cy="3561653"/>
          </a:xfrm>
          <a:prstGeom prst="rect">
            <a:avLst/>
          </a:prstGeom>
        </p:spPr>
      </p:pic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43FE4E78-BAE4-40F2-9574-750A3FC36EBF}"/>
              </a:ext>
            </a:extLst>
          </p:cNvPr>
          <p:cNvSpPr/>
          <p:nvPr/>
        </p:nvSpPr>
        <p:spPr>
          <a:xfrm>
            <a:off x="10353881" y="2291827"/>
            <a:ext cx="68501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Q1</a:t>
            </a:r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6E3BE5F7-305C-4CEE-B2B8-7738C8E263A8}"/>
              </a:ext>
            </a:extLst>
          </p:cNvPr>
          <p:cNvSpPr/>
          <p:nvPr/>
        </p:nvSpPr>
        <p:spPr>
          <a:xfrm>
            <a:off x="9778845" y="5472221"/>
            <a:ext cx="68501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Q2</a:t>
            </a:r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D0C6A090-5D99-475B-89F4-7BA42FC66E55}"/>
              </a:ext>
            </a:extLst>
          </p:cNvPr>
          <p:cNvSpPr/>
          <p:nvPr/>
        </p:nvSpPr>
        <p:spPr>
          <a:xfrm>
            <a:off x="5041443" y="5594808"/>
            <a:ext cx="68501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Q3</a:t>
            </a:r>
          </a:p>
        </p:txBody>
      </p:sp>
    </p:spTree>
    <p:extLst>
      <p:ext uri="{BB962C8B-B14F-4D97-AF65-F5344CB8AC3E}">
        <p14:creationId xmlns:p14="http://schemas.microsoft.com/office/powerpoint/2010/main" val="1069011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231" y="216816"/>
            <a:ext cx="11547835" cy="643850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60" y="216535"/>
            <a:ext cx="11915480" cy="65227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53" y="832112"/>
            <a:ext cx="5687507" cy="14291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81" y="3082565"/>
            <a:ext cx="138260" cy="89581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60075" y="216535"/>
            <a:ext cx="11639694" cy="65227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457200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872CA2-FE3B-4396-87A6-A368216218A7}"/>
              </a:ext>
            </a:extLst>
          </p:cNvPr>
          <p:cNvSpPr/>
          <p:nvPr/>
        </p:nvSpPr>
        <p:spPr>
          <a:xfrm>
            <a:off x="241953" y="424940"/>
            <a:ext cx="7315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Sales Analysis </a:t>
            </a:r>
          </a:p>
          <a:p>
            <a:pPr marL="800100" lvl="1" indent="-342900" fontAlgn="base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1BA121-3DE7-4DA5-9F90-802ACD3439C7}"/>
              </a:ext>
            </a:extLst>
          </p:cNvPr>
          <p:cNvSpPr/>
          <p:nvPr/>
        </p:nvSpPr>
        <p:spPr>
          <a:xfrm>
            <a:off x="292231" y="1071271"/>
            <a:ext cx="6096000" cy="1561005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07000"/>
              </a:lnSpc>
              <a:spcAft>
                <a:spcPts val="0"/>
              </a:spcAft>
            </a:pPr>
            <a:r>
              <a:rPr lang="en-US" dirty="0"/>
              <a:t>4. Which </a:t>
            </a:r>
            <a:r>
              <a:rPr lang="en-US" b="1" dirty="0"/>
              <a:t>payment method </a:t>
            </a:r>
            <a:r>
              <a:rPr lang="en-US" dirty="0"/>
              <a:t>occurs most frequently?</a:t>
            </a:r>
          </a:p>
          <a:p>
            <a:pPr lvl="0" fontAlgn="base">
              <a:lnSpc>
                <a:spcPct val="107000"/>
              </a:lnSpc>
              <a:spcAft>
                <a:spcPts val="0"/>
              </a:spcAft>
            </a:pPr>
            <a:endParaRPr lang="en-US" dirty="0"/>
          </a:p>
          <a:p>
            <a:pPr lvl="0" fontAlgn="base">
              <a:lnSpc>
                <a:spcPct val="107000"/>
              </a:lnSpc>
              <a:spcAft>
                <a:spcPts val="0"/>
              </a:spcAft>
            </a:pPr>
            <a:r>
              <a:rPr lang="en-US" dirty="0"/>
              <a:t>5. Which </a:t>
            </a:r>
            <a:r>
              <a:rPr lang="en-US" b="1" dirty="0"/>
              <a:t>product line </a:t>
            </a:r>
            <a:r>
              <a:rPr lang="en-US" dirty="0"/>
              <a:t>has the highest sales?</a:t>
            </a:r>
          </a:p>
          <a:p>
            <a:pPr lvl="0" fontAlgn="base">
              <a:lnSpc>
                <a:spcPct val="107000"/>
              </a:lnSpc>
              <a:spcAft>
                <a:spcPts val="0"/>
              </a:spcAft>
            </a:pPr>
            <a:endParaRPr lang="en-US" dirty="0"/>
          </a:p>
          <a:p>
            <a:pPr lvl="0" fontAlgn="base">
              <a:lnSpc>
                <a:spcPct val="107000"/>
              </a:lnSpc>
              <a:spcAft>
                <a:spcPts val="0"/>
              </a:spcAft>
            </a:pPr>
            <a:r>
              <a:rPr lang="en-US" dirty="0"/>
              <a:t>6. How much </a:t>
            </a:r>
            <a:r>
              <a:rPr lang="en-US" b="1" dirty="0"/>
              <a:t>revenue</a:t>
            </a:r>
            <a:r>
              <a:rPr lang="en-US" dirty="0"/>
              <a:t> is generated each month?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788DFCB-76E1-45C6-BA96-2CDFB49783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6656" y="458183"/>
            <a:ext cx="6484069" cy="26243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51B89B5-5677-4DD3-B7E8-9A668138A3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46656" y="3563332"/>
            <a:ext cx="6439240" cy="287324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520CB58-FD38-485F-BA56-06E9D73ECA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6520" y="3563332"/>
            <a:ext cx="5281314" cy="2462556"/>
          </a:xfrm>
          <a:prstGeom prst="rect">
            <a:avLst/>
          </a:prstGeom>
        </p:spPr>
      </p:pic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60DB80D8-ECC5-46F8-B6E7-62E75F301476}"/>
              </a:ext>
            </a:extLst>
          </p:cNvPr>
          <p:cNvSpPr/>
          <p:nvPr/>
        </p:nvSpPr>
        <p:spPr>
          <a:xfrm>
            <a:off x="10353881" y="2291827"/>
            <a:ext cx="68501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Q4</a:t>
            </a:r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63B2491C-CD95-4809-A389-73A52264C903}"/>
              </a:ext>
            </a:extLst>
          </p:cNvPr>
          <p:cNvSpPr/>
          <p:nvPr/>
        </p:nvSpPr>
        <p:spPr>
          <a:xfrm>
            <a:off x="10506281" y="5693373"/>
            <a:ext cx="68501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Q5</a:t>
            </a:r>
          </a:p>
        </p:txBody>
      </p: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B23B53C7-CEDD-4E6A-95F2-D783941FB849}"/>
              </a:ext>
            </a:extLst>
          </p:cNvPr>
          <p:cNvSpPr/>
          <p:nvPr/>
        </p:nvSpPr>
        <p:spPr>
          <a:xfrm>
            <a:off x="4305015" y="5749219"/>
            <a:ext cx="68501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Q6</a:t>
            </a:r>
          </a:p>
        </p:txBody>
      </p:sp>
    </p:spTree>
    <p:extLst>
      <p:ext uri="{BB962C8B-B14F-4D97-AF65-F5344CB8AC3E}">
        <p14:creationId xmlns:p14="http://schemas.microsoft.com/office/powerpoint/2010/main" val="372021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231" y="216816"/>
            <a:ext cx="11547835" cy="643850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42" y="164969"/>
            <a:ext cx="11915480" cy="65227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53" y="832112"/>
            <a:ext cx="5687507" cy="14291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81" y="3082565"/>
            <a:ext cx="138260" cy="89581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60075" y="216535"/>
            <a:ext cx="11639694" cy="65227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457200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872CA2-FE3B-4396-87A6-A368216218A7}"/>
              </a:ext>
            </a:extLst>
          </p:cNvPr>
          <p:cNvSpPr/>
          <p:nvPr/>
        </p:nvSpPr>
        <p:spPr>
          <a:xfrm>
            <a:off x="411642" y="387857"/>
            <a:ext cx="27463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Sales Analysis </a:t>
            </a:r>
          </a:p>
          <a:p>
            <a:pPr marL="800100" lvl="1" indent="-342900" fontAlgn="base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1BA121-3DE7-4DA5-9F90-802ACD3439C7}"/>
              </a:ext>
            </a:extLst>
          </p:cNvPr>
          <p:cNvSpPr/>
          <p:nvPr/>
        </p:nvSpPr>
        <p:spPr>
          <a:xfrm>
            <a:off x="292231" y="838154"/>
            <a:ext cx="4825886" cy="26302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07000"/>
              </a:lnSpc>
              <a:spcAft>
                <a:spcPts val="0"/>
              </a:spcAft>
            </a:pPr>
            <a:r>
              <a:rPr lang="en-US" dirty="0"/>
              <a:t>7. In which month did the </a:t>
            </a:r>
            <a:r>
              <a:rPr lang="en-US" b="1" dirty="0"/>
              <a:t>cost of goods sold </a:t>
            </a:r>
            <a:r>
              <a:rPr lang="en-US" dirty="0"/>
              <a:t>reach its peak?</a:t>
            </a:r>
          </a:p>
          <a:p>
            <a:pPr lvl="0" fontAlgn="base"/>
            <a:endParaRPr lang="en-US" dirty="0"/>
          </a:p>
          <a:p>
            <a:pPr lvl="0" fontAlgn="base"/>
            <a:r>
              <a:rPr lang="en-US" dirty="0"/>
              <a:t>8. Which product line generated the </a:t>
            </a:r>
            <a:r>
              <a:rPr lang="en-US" b="1" dirty="0"/>
              <a:t>highest revenue</a:t>
            </a:r>
            <a:r>
              <a:rPr lang="en-US" dirty="0"/>
              <a:t>?</a:t>
            </a:r>
          </a:p>
          <a:p>
            <a:pPr lvl="0" fontAlgn="base"/>
            <a:endParaRPr lang="en-US" dirty="0"/>
          </a:p>
          <a:p>
            <a:pPr lvl="0" fontAlgn="base"/>
            <a:r>
              <a:rPr lang="en-US" dirty="0"/>
              <a:t>9. In which city was the </a:t>
            </a:r>
            <a:r>
              <a:rPr lang="en-US" b="1" dirty="0"/>
              <a:t>highest revenue </a:t>
            </a:r>
            <a:r>
              <a:rPr lang="en-US" dirty="0"/>
              <a:t>recorded?</a:t>
            </a:r>
          </a:p>
          <a:p>
            <a:pPr lvl="0" fontAlgn="base">
              <a:lnSpc>
                <a:spcPct val="107000"/>
              </a:lnSpc>
              <a:spcAft>
                <a:spcPts val="0"/>
              </a:spcAft>
            </a:pP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73CBC08-7C21-4A5B-9466-DEA887BBB6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3383" y="389785"/>
            <a:ext cx="5726683" cy="23157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B8C7B5B-2672-4C18-955C-058BC29D3A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3383" y="3159861"/>
            <a:ext cx="5744805" cy="234662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624E5EE-24AA-44AB-ADD8-50A1307435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0474" y="3159861"/>
            <a:ext cx="5853308" cy="2346620"/>
          </a:xfrm>
          <a:prstGeom prst="rect">
            <a:avLst/>
          </a:prstGeom>
        </p:spPr>
      </p:pic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493CC1A4-E129-4FC0-AF19-32098BA5CA0B}"/>
              </a:ext>
            </a:extLst>
          </p:cNvPr>
          <p:cNvSpPr/>
          <p:nvPr/>
        </p:nvSpPr>
        <p:spPr>
          <a:xfrm>
            <a:off x="10353881" y="2291827"/>
            <a:ext cx="68501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Q7</a:t>
            </a:r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FAD24FEB-AC82-40E0-A9C7-E016CD3989B0}"/>
              </a:ext>
            </a:extLst>
          </p:cNvPr>
          <p:cNvSpPr/>
          <p:nvPr/>
        </p:nvSpPr>
        <p:spPr>
          <a:xfrm>
            <a:off x="10572269" y="4837178"/>
            <a:ext cx="68501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Q8</a:t>
            </a:r>
          </a:p>
        </p:txBody>
      </p: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E3F42ABD-3DC4-4517-B851-60AE100D1508}"/>
              </a:ext>
            </a:extLst>
          </p:cNvPr>
          <p:cNvSpPr/>
          <p:nvPr/>
        </p:nvSpPr>
        <p:spPr>
          <a:xfrm>
            <a:off x="4682087" y="4802499"/>
            <a:ext cx="685015" cy="66930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Q9</a:t>
            </a:r>
          </a:p>
        </p:txBody>
      </p:sp>
    </p:spTree>
    <p:extLst>
      <p:ext uri="{BB962C8B-B14F-4D97-AF65-F5344CB8AC3E}">
        <p14:creationId xmlns:p14="http://schemas.microsoft.com/office/powerpoint/2010/main" val="40056474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1474</TotalTime>
  <Words>639</Words>
  <Application>Microsoft Office PowerPoint</Application>
  <PresentationFormat>Widescreen</PresentationFormat>
  <Paragraphs>142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Dhilip Prakash</dc:creator>
  <cp:lastModifiedBy>Dhilip Prakash</cp:lastModifiedBy>
  <cp:revision>30</cp:revision>
  <dcterms:created xsi:type="dcterms:W3CDTF">2024-12-20T10:17:02Z</dcterms:created>
  <dcterms:modified xsi:type="dcterms:W3CDTF">2024-12-21T10:51:31Z</dcterms:modified>
</cp:coreProperties>
</file>

<file path=docProps/thumbnail.jpeg>
</file>